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8" r:id="rId3"/>
    <p:sldId id="266" r:id="rId4"/>
    <p:sldId id="262" r:id="rId5"/>
    <p:sldId id="270" r:id="rId6"/>
    <p:sldId id="263" r:id="rId7"/>
    <p:sldId id="304" r:id="rId8"/>
    <p:sldId id="305" r:id="rId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7487" autoAdjust="0"/>
  </p:normalViewPr>
  <p:slideViewPr>
    <p:cSldViewPr snapToGrid="0">
      <p:cViewPr varScale="1">
        <p:scale>
          <a:sx n="49" d="100"/>
          <a:sy n="49" d="100"/>
        </p:scale>
        <p:origin x="153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5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A2E547D-1406-4A6F-8F93-E441204CE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6667F8A-B889-49B3-AC77-5DDF11A08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34148B-39EC-45E9-9348-ADF7948F8F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2024/8/30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AFD4F-C0E7-421C-AF77-6F9CC963C9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4AB9F-6726-4FB1-8769-82E23336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D529299-61FF-4B93-ADA6-2FD5975D62F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6270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CF6843-707A-4F53-A49C-06EE7E093554}" type="datetime1">
              <a:rPr lang="zh-TW" altLang="en-US" smtClean="0"/>
              <a:t>2024/8/30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849E9A-41F7-4779-A581-48A7C374A2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849E9A-41F7-4779-A581-48A7C374A22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623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C849E9A-41F7-4779-A581-48A7C374A22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102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進行研究時，很容易前往一個來源：維基百科。不過，您必須在研究中包含各種來源。請考慮下列來源：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我可以訪問誰，以取得有關主題的詳細資訊？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主題是最新的嗎？是否與我的觀眾有關？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哪些文章、部落格和雜誌可能有與我的主題相關的內容？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YouTube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上是否有和主題相關的影片？如果有，是什麼內容？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我可以找到哪些與主題相關的影像？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C849E9A-41F7-4779-A581-48A7C374A22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596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研究完成後，就可以將您的簡報整理在一起了。程序的第一個步驟是介紹主題。這是將您的主題與觀眾可以關聯的話題連結在一起的好時機。換句話說，為什麼他們應該聆聽您將在研究簡報中分享的所有資訊？這對他們有什麼好處？您也可以包含圖形或影像來吸引觀眾的注意。</a:t>
            </a:r>
          </a:p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在左側的投影片窗格中，以滑鼠右鍵按一下此張投影片，然後選取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複製投影片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</a:p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簡報的下一個步驟是清楚地陳述您的主張或主題。您的老師甚至可能將此部分稱為您的論文。在陳述論文時，您可能會發現此版面配置不是適合您的主張或主題的最佳版面配置。您可以按一下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投影片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功能表區段的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版面配置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旁的下拉式功能表來變更版面配置。您可以選擇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兩個內容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、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比較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或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含輔助字幕的圖片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  <a:r>
              <a:rPr lang="zh-TW" altLang="en-US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記事：不同的版面配置可能會變更此頁面上圖示的外觀。</a:t>
            </a:r>
          </a:p>
          <a:p>
            <a:pPr rtl="0"/>
            <a:endParaRPr lang="zh-TW" altLang="en-US" i="1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rtl="0"/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您也可以陳述您的事實。您已經完成研究，現在跟觀眾分享一些有趣的事實。事實不一定是無聊的；您可以用各種方式傳達事實，方法包括前往 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插入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索引標籤。在 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插入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索引標籤中，您可以：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插入來自電腦或</a:t>
            </a:r>
            <a:r>
              <a:rPr lang="zh-TW" altLang="en-US" b="1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線上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的</a:t>
            </a:r>
            <a:r>
              <a:rPr lang="zh-TW" altLang="en-US" b="1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圖片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新增</a:t>
            </a:r>
            <a:r>
              <a:rPr lang="zh-TW" altLang="en-US" b="1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圖表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b="1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建立一些 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SmartArt</a:t>
            </a:r>
            <a:endParaRPr lang="zh-TW" altLang="en-US" i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插入各種圖示，生動描述您的事實。記事：您可以選取圖示來變更圖示的色彩，然後按一下 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格式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 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索引標籤，然後再按 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圖形填滿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。您可以在那裡選擇清單中的色彩，或選擇 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[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其他填滿色彩</a:t>
            </a:r>
            <a:r>
              <a:rPr lang="en-US" altLang="zh-TW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]</a:t>
            </a:r>
            <a:r>
              <a:rPr lang="zh-TW" altLang="en-US" b="1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 </a:t>
            </a:r>
            <a:r>
              <a:rPr lang="zh-TW" altLang="en-US" i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來查看更多選項。</a:t>
            </a:r>
          </a:p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由於此研究簡報是您辛勤工作和搜尋的結果，因此，請務必使用研究結果中的事實來支持簡報中的主張或觀點。請務必適當讚許作者，因他協助您分享想法。如果您的其中一個來源有與主題相關的影片，您可以將影片新增為額外佐證。請留意影片的長度，以及您簡報的時間長度。若是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5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分鐘的演講，影片長度不應超過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30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秒。  </a:t>
            </a:r>
          </a:p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rtl="0"/>
            <a:r>
              <a:rPr lang="zh-TW" altLang="en-US" b="1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應考慮的問題： </a:t>
            </a:r>
          </a:p>
          <a:p>
            <a:pPr marL="228600" indent="-228600" rtl="0">
              <a:buAutoNum type="arabicPeriod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如何說明來源的作者？</a:t>
            </a:r>
          </a:p>
          <a:p>
            <a:pPr marL="228600" indent="-228600" rtl="0">
              <a:buAutoNum type="arabicPeriod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您需要在投影片上引用來源嗎？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您可以利用哪些方式吸引觀眾，讓觀眾感覺宛如置身於簡報中？可以考慮的一些想法是進行快速投票，例如：你們當中有多少人認為校服是一種減少霸淩的方式，請舉手？另一個建議是讓他們舉起某幾隻手指，看看他們是同意或不同意。最後，您可以分享一個可讓觀眾感同身受並大笑的故事。</a:t>
            </a:r>
          </a:p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在所有的掌聲之後，您的聽眾可能會有一些疑問。請列出一些您覺得他們可能會問的問題，以準備好回答他們的問題。如果他們想要更多資訊，您也可以提供簡報的連結來與它們分享簡報。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C849E9A-41F7-4779-A581-48A7C374A22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580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找到來源後，您可以使用下列問題來評估來源： </a:t>
            </a:r>
          </a:p>
          <a:p>
            <a:pPr rtl="0"/>
            <a:endParaRPr lang="zh-TW" altLang="en-US" i="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rtl="0"/>
            <a:r>
              <a:rPr lang="zh-TW" altLang="en-US" b="1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作者：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作者是誰？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為什麼我應該相信他</a:t>
            </a:r>
            <a:r>
              <a:rPr lang="en-US" altLang="zh-TW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/</a:t>
            </a:r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她對主題的說法？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作者是否被視為是該主題的專家？您如何得知？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endParaRPr lang="zh-TW" altLang="en-US" i="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0" indent="0" rtl="0">
              <a:buFont typeface="Arial" panose="020B0604020202020204" pitchFamily="34" charset="0"/>
              <a:buNone/>
            </a:pPr>
            <a:r>
              <a:rPr lang="zh-TW" altLang="en-US" b="1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時效性：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來源中資訊的時效性如何？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來源發佈的時間為何？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資訊是否已過期？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endParaRPr lang="zh-TW" altLang="en-US" b="1" i="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marL="0" indent="0" rtl="0">
              <a:buFont typeface="Arial" panose="020B0604020202020204" pitchFamily="34" charset="0"/>
              <a:buNone/>
            </a:pPr>
            <a:r>
              <a:rPr lang="zh-TW" altLang="en-US" b="1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準確性：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內容是否正確？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i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資訊是否以客觀方式呈現？是否同時呈現優缺點？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C849E9A-41F7-4779-A581-48A7C374A22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812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現在，您已縮小主題的範圍，想要以適合的結構來組織您的研究。根據您進行的研究類型，有一些常見的組織模式可使用。  </a:t>
            </a:r>
          </a:p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  <a:p>
            <a:pPr rtl="0"/>
            <a:r>
              <a:rPr lang="zh-TW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組織結構：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因果關係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-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這種結構很適合用於說明主題的因果關係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比較和對比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-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您可在此模式中強調主題的相似和差異點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說明程序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-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此結構很適合概述一系列要遵循的步驟；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定義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-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如果您想透過插圖、意義、澄清誤解讓觀眾了解，那麼您可能會想使用這種結構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分類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-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一種常見的組織結構，將研究中的類似主題或事實分組在一起。例如，在社交媒體應用程式的網際網路安全性主題中，您可以組織研究，一次查看一個社交媒體應用程式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C849E9A-41F7-4779-A581-48A7C374A22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534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718B7-7F68-4CC9-8291-332587FA3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181D6BB-0446-49E8-8677-EADF274E952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5AEE24-534A-40F1-99E4-00B7D5FD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BF9B64B-32C3-4609-8650-9EFE3D88CBFF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594011-48FF-493D-8286-F62D3455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80EFCD-7E72-4882-86DC-2F371D7D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AF1B4E-90EC-4A51-B6E5-B702C054ECB0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5281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47D73-EDDA-49A6-BA12-1CA980D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2189B82E-4CA1-47A5-B133-FBD4D8A83983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8A267F-D142-4D04-9F03-6CB099E6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56A4B3-681D-439B-813B-9AD250CDE720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5127CA-154D-4E90-B776-A2EE71F7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5F0BA5-F4EE-4282-B111-76B869B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6740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256E92A-52E0-4710-BDEF-0A1534685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B7A240E1-5EB0-47FD-AA37-BF945D136CC3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A14243-F1E4-487A-ABEC-30516A01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370A4D-DF1B-40BD-A65C-E7830535175A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358244-98FD-472D-AB8C-075F71C1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998D5A-820D-4519-967F-33320971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024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334F3-0709-471B-A734-C4B404F5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95016-AF78-4708-9C5F-21110C197B0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AEA2D1-B124-4454-AFDC-EA60A14B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51723A-4C2E-4C43-B115-9EB0995302F2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F58000-F9D7-4A53-A6C5-E5E8154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D22AAD-0D08-4F47-8D5A-EFE29017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304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036159-1280-4EE9-96D3-A56BD582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A27A78-1874-488A-B215-7D763D3381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BB3D1-3138-4B69-BF5D-4B1A2134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A06D5EA-7160-4510-9A0D-78D66C4E0EFB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FF90C5-31F4-4A22-AC00-3FB5ED29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1F787E-B946-4091-ABC6-F9DB06B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AF1B4E-90EC-4A51-B6E5-B702C054ECB0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0892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0CAA11-CC97-44E5-AE4D-808FD74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AB6CB-9460-4BCA-86C5-5F26357AB80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FAB0F6-401D-4BAF-A300-65AD684DF96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561BBA-B185-4B45-B152-3D320E15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71029-E768-42F4-8B16-2022CBD05026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1CD760-96AC-4821-A56B-0B805F2F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750665-D5B5-4D0B-B2F0-CB6B027C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3806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A47C3-C498-415A-A057-E19BCEB5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F6677F-2712-4810-A3AA-56FA75386D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71B54A-6775-4978-8E19-32694C9B5E3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DBA1303-B245-476D-BD02-A4E4A359F6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8E898F-5B79-46F1-89C1-F827997CC48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B417A4D-2EC9-4294-BFF4-EAE22EE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27ECE6B-247D-4BCB-A528-597D2A8739AC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150E317-3602-42A1-BB7F-0184072E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CE2C97-E26C-4A8B-93A0-B01E2C7F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AF1B4E-90EC-4A51-B6E5-B702C054ECB0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25869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F68FC-5755-447A-8D7F-9ADED3E9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B50287-81AA-46CA-8CB3-53A7F831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6B170C7-B900-4CB8-8B14-BF7171A74A53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1BA4AA-02C9-459E-9362-3DA60E3B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2A2C8F-DBB4-4235-A67E-FB4039D9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AF1B4E-90EC-4A51-B6E5-B702C054ECB0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839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46ACAA5-F8E7-46E9-8BA7-A510948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E192F3A-D9FC-4275-8409-768E67D9E478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1F2DEE8-5654-4DCA-A8D0-D883E52B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B179A5-4329-4057-9DEB-5B6E3AD1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AF1B4E-90EC-4A51-B6E5-B702C054ECB0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217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1DA80-336B-4DBB-91A1-6E3E4B3C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0D456-F0A3-4789-A310-A23F01B2EC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8A8B05-7071-44D4-80F7-3E8191C9A49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D8562E-E6F1-449B-909C-98426BA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CEF73-5570-4B14-8870-C22EE186BBDD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B47A9A-FB08-407B-A73A-0AC513F0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FF841F-796A-4FE6-B5E0-C8A49867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0898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D474D-6779-4C23-BD3C-82F5DC3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A21096C-E430-49C7-A801-21C0BD95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24828F-334F-4A50-850D-10684F24527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3293F4-2B70-4BB5-A982-219E4133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2FDC86-B779-45D5-9F6C-54AA00AAC499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F9A86F-B378-4759-B50E-2E0BFAE6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A95BDC-FC58-4638-AA59-A3DA9931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AF1B4E-90EC-4A51-B6E5-B702C054ECB0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90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80BC3B-525F-4038-9330-0729879F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629186-93D7-46FA-AE02-36D94260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457B34A-8C1A-4124-BD58-2304267B3717}" type="datetime1">
              <a:rPr lang="zh-TW" altLang="en-US" noProof="0" smtClean="0"/>
              <a:t>2024/8/30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AF1B4E-90EC-4A51-B6E5-B702C054ECB0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106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1AC0E-7195-4ACF-AA0A-5E2923A9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0302" y="4828340"/>
            <a:ext cx="5609222" cy="1363215"/>
          </a:xfrm>
        </p:spPr>
        <p:txBody>
          <a:bodyPr rtlCol="0" anchor="t">
            <a:normAutofit fontScale="90000"/>
          </a:bodyPr>
          <a:lstStyle/>
          <a:p>
            <a:pPr algn="l" rtl="0"/>
            <a:r>
              <a:rPr lang="zh-TW" altLang="en-US" sz="4400" dirty="0">
                <a:cs typeface="Segoe UI" panose="020B0502040204020203" pitchFamily="34" charset="0"/>
              </a:rPr>
              <a:t>箭逹自駕游 </a:t>
            </a:r>
            <a:br>
              <a:rPr lang="en-US" altLang="zh-TW" sz="4400" dirty="0">
                <a:cs typeface="Segoe UI" panose="020B0502040204020203" pitchFamily="34" charset="0"/>
              </a:rPr>
            </a:br>
            <a:r>
              <a:rPr lang="en-US" altLang="zh-TW" sz="4400" dirty="0">
                <a:cs typeface="Segoe UI" panose="020B0502040204020203" pitchFamily="34" charset="0"/>
              </a:rPr>
              <a:t>         --</a:t>
            </a:r>
            <a:r>
              <a:rPr lang="zh-CN" altLang="en-US" sz="4400" dirty="0">
                <a:cs typeface="Segoe UI" panose="020B0502040204020203" pitchFamily="34" charset="0"/>
              </a:rPr>
              <a:t>江月英 </a:t>
            </a:r>
            <a:r>
              <a:rPr lang="en-US" altLang="zh-CN" sz="4400" dirty="0">
                <a:cs typeface="Segoe UI" panose="020B0502040204020203" pitchFamily="34" charset="0"/>
              </a:rPr>
              <a:t>21</a:t>
            </a:r>
            <a:r>
              <a:rPr lang="zh-CN" altLang="en-US" sz="4400" dirty="0">
                <a:cs typeface="Segoe UI" panose="020B0502040204020203" pitchFamily="34" charset="0"/>
              </a:rPr>
              <a:t>號</a:t>
            </a:r>
            <a:br>
              <a:rPr lang="en-US" altLang="zh-TW" sz="4400" dirty="0">
                <a:cs typeface="Segoe UI" panose="020B0502040204020203" pitchFamily="34" charset="0"/>
              </a:rPr>
            </a:br>
            <a:r>
              <a:rPr lang="en-US" altLang="zh-CN" sz="4400" dirty="0">
                <a:cs typeface="Segoe UI" panose="020B0502040204020203" pitchFamily="34" charset="0"/>
              </a:rPr>
              <a:t>Grace Kong</a:t>
            </a:r>
            <a:endParaRPr lang="zh-TW" altLang="en-US" sz="4400" dirty="0">
              <a:cs typeface="Segoe UI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4253EE-4FA2-4843-BE27-C7D5B08F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1876" y="2962419"/>
            <a:ext cx="7452336" cy="1616682"/>
          </a:xfrm>
        </p:spPr>
        <p:txBody>
          <a:bodyPr rtlCol="0" anchor="b">
            <a:normAutofit/>
          </a:bodyPr>
          <a:lstStyle/>
          <a:p>
            <a:pPr algn="l" rtl="0"/>
            <a:r>
              <a:rPr lang="zh-CN" altLang="en-US" sz="4800" dirty="0">
                <a:solidFill>
                  <a:schemeClr val="accent4">
                    <a:lumMod val="75000"/>
                  </a:schemeClr>
                </a:solidFill>
              </a:rPr>
              <a:t>前端網站開發人員證書</a:t>
            </a:r>
            <a:endParaRPr lang="en-US" altLang="zh-CN" sz="4800" dirty="0">
              <a:solidFill>
                <a:schemeClr val="accent4">
                  <a:lumMod val="75000"/>
                </a:schemeClr>
              </a:solidFill>
            </a:endParaRPr>
          </a:p>
          <a:p>
            <a:pPr algn="l" rtl="0"/>
            <a:r>
              <a:rPr lang="zh-CN" altLang="en-US" sz="4800" dirty="0">
                <a:solidFill>
                  <a:schemeClr val="accent4">
                    <a:lumMod val="75000"/>
                  </a:schemeClr>
                </a:solidFill>
              </a:rPr>
              <a:t>            全班感謝信 </a:t>
            </a:r>
            <a:endParaRPr lang="zh-TW" altLang="en-US" sz="4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" name="手繪多邊形：圖案 2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手繪多邊形：圖案 30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3" name="手繪多邊形：圖案 3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手繪多邊形：圖案 34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圖形 8" descr="打開的書">
            <a:extLst>
              <a:ext uri="{FF2B5EF4-FFF2-40B4-BE49-F238E27FC236}">
                <a16:creationId xmlns:a16="http://schemas.microsoft.com/office/drawing/2014/main" id="{93E427C7-0218-4592-82DA-2431E4BF8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5250" y="164573"/>
            <a:ext cx="1636279" cy="1636279"/>
          </a:xfrm>
          <a:prstGeom prst="rect">
            <a:avLst/>
          </a:prstGeom>
        </p:spPr>
      </p:pic>
      <p:sp>
        <p:nvSpPr>
          <p:cNvPr id="37" name="橢圓​​ 3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橢圓​​ 38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形 4" descr="聊天">
            <a:extLst>
              <a:ext uri="{FF2B5EF4-FFF2-40B4-BE49-F238E27FC236}">
                <a16:creationId xmlns:a16="http://schemas.microsoft.com/office/drawing/2014/main" id="{EB71843F-0A0B-4317-B205-4B0A0B97C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0302" y="1293093"/>
            <a:ext cx="1827742" cy="1827742"/>
          </a:xfrm>
          <a:prstGeom prst="rect">
            <a:avLst/>
          </a:prstGeom>
        </p:spPr>
      </p:pic>
      <p:pic>
        <p:nvPicPr>
          <p:cNvPr id="7" name="圖形 6" descr="黑板">
            <a:extLst>
              <a:ext uri="{FF2B5EF4-FFF2-40B4-BE49-F238E27FC236}">
                <a16:creationId xmlns:a16="http://schemas.microsoft.com/office/drawing/2014/main" id="{2696A1A4-8E43-47F6-A6DC-A9ADAB053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924" y="3621724"/>
            <a:ext cx="2594886" cy="2594886"/>
          </a:xfrm>
          <a:prstGeom prst="rect">
            <a:avLst/>
          </a:prstGeom>
        </p:spPr>
      </p:pic>
      <p:sp>
        <p:nvSpPr>
          <p:cNvPr id="41" name="手繪多邊形：圖案 40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3" name="手繪多邊形：圖案 42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1" name="圖形 10" descr="書架上的書">
            <a:extLst>
              <a:ext uri="{FF2B5EF4-FFF2-40B4-BE49-F238E27FC236}">
                <a16:creationId xmlns:a16="http://schemas.microsoft.com/office/drawing/2014/main" id="{18A239E6-97C0-4A74-8E7A-C9FD39A8C9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5024" y="327889"/>
            <a:ext cx="2260711" cy="22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07" y="169573"/>
            <a:ext cx="11350973" cy="1325563"/>
          </a:xfrm>
        </p:spPr>
        <p:txBody>
          <a:bodyPr rtlCol="0"/>
          <a:lstStyle/>
          <a:p>
            <a:pPr rtl="0"/>
            <a:r>
              <a:rPr lang="zh-TW" altLang="en-US" dirty="0">
                <a:cs typeface="Segoe UI" panose="020B0502040204020203" pitchFamily="34" charset="0"/>
              </a:rPr>
              <a:t>使用</a:t>
            </a:r>
            <a:r>
              <a:rPr lang="zh-CN" altLang="en-US" dirty="0">
                <a:cs typeface="Segoe UI" panose="020B0502040204020203" pitchFamily="34" charset="0"/>
              </a:rPr>
              <a:t>撰寫</a:t>
            </a:r>
            <a:r>
              <a:rPr lang="zh-TW" altLang="en-US" dirty="0">
                <a:cs typeface="Segoe UI" panose="020B0502040204020203" pitchFamily="34" charset="0"/>
              </a:rPr>
              <a:t>工具</a:t>
            </a:r>
            <a:r>
              <a:rPr lang="en-US" altLang="zh-TW" dirty="0">
                <a:cs typeface="Segoe UI" panose="020B0502040204020203" pitchFamily="34" charset="0"/>
              </a:rPr>
              <a:t>:</a:t>
            </a:r>
            <a:r>
              <a:rPr lang="en-US" altLang="zh-CN" dirty="0">
                <a:cs typeface="Segoe UI" panose="020B0502040204020203" pitchFamily="34" charset="0"/>
              </a:rPr>
              <a:t>Html</a:t>
            </a:r>
            <a:r>
              <a:rPr lang="zh-CN" altLang="en-US" dirty="0">
                <a:cs typeface="Segoe UI" panose="020B0502040204020203" pitchFamily="34" charset="0"/>
              </a:rPr>
              <a:t>， </a:t>
            </a:r>
            <a:r>
              <a:rPr lang="en-US" altLang="zh-CN" dirty="0">
                <a:cs typeface="Segoe UI" panose="020B0502040204020203" pitchFamily="34" charset="0"/>
              </a:rPr>
              <a:t>CSS</a:t>
            </a:r>
            <a:r>
              <a:rPr lang="zh-CN" altLang="en-US" dirty="0">
                <a:cs typeface="Segoe UI" panose="020B0502040204020203" pitchFamily="34" charset="0"/>
              </a:rPr>
              <a:t>， </a:t>
            </a:r>
            <a:r>
              <a:rPr lang="en-US" altLang="zh-CN" dirty="0">
                <a:cs typeface="Segoe UI" panose="020B0502040204020203" pitchFamily="34" charset="0"/>
              </a:rPr>
              <a:t>Bootstrap</a:t>
            </a:r>
            <a:r>
              <a:rPr lang="zh-CN" altLang="en-US" dirty="0">
                <a:cs typeface="Segoe UI" panose="020B0502040204020203" pitchFamily="34" charset="0"/>
              </a:rPr>
              <a:t>，</a:t>
            </a:r>
            <a:r>
              <a:rPr lang="en-US" altLang="zh-CN" dirty="0">
                <a:cs typeface="Segoe UI" panose="020B0502040204020203" pitchFamily="34" charset="0"/>
              </a:rPr>
              <a:t>JS</a:t>
            </a:r>
            <a:endParaRPr lang="zh-TW" altLang="en-US" dirty="0">
              <a:cs typeface="Segoe UI" panose="020B0502040204020203" pitchFamily="34" charset="0"/>
            </a:endParaRPr>
          </a:p>
        </p:txBody>
      </p:sp>
      <p:sp>
        <p:nvSpPr>
          <p:cNvPr id="8" name="橢圓​​ 7">
            <a:extLst>
              <a:ext uri="{FF2B5EF4-FFF2-40B4-BE49-F238E27FC236}">
                <a16:creationId xmlns:a16="http://schemas.microsoft.com/office/drawing/2014/main" id="{E5585411-DE61-42EC-8DAB-BA853F129791}"/>
              </a:ext>
            </a:extLst>
          </p:cNvPr>
          <p:cNvSpPr/>
          <p:nvPr/>
        </p:nvSpPr>
        <p:spPr>
          <a:xfrm>
            <a:off x="363331" y="1495136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sz="36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" name="橢圓​​ 8">
            <a:extLst>
              <a:ext uri="{FF2B5EF4-FFF2-40B4-BE49-F238E27FC236}">
                <a16:creationId xmlns:a16="http://schemas.microsoft.com/office/drawing/2014/main" id="{6D1E12A6-FA7A-477F-8C87-308C5B84B139}"/>
              </a:ext>
            </a:extLst>
          </p:cNvPr>
          <p:cNvSpPr/>
          <p:nvPr/>
        </p:nvSpPr>
        <p:spPr>
          <a:xfrm>
            <a:off x="4454685" y="1497701"/>
            <a:ext cx="586154" cy="575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sz="36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" panose="020B0502040204020203" pitchFamily="34" charset="0"/>
              </a:rPr>
              <a:t>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4C28F26-34C8-D465-74B5-9739471F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43" y="1783106"/>
            <a:ext cx="5518826" cy="41391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D19AD8F-75EB-3645-EE74-9C33F2C52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07" y="2071077"/>
            <a:ext cx="5518827" cy="41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D9B4E-C292-45AA-8116-56270304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957" y="1035118"/>
            <a:ext cx="3914986" cy="146996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zh-TW" dirty="0" err="1">
                <a:cs typeface="Segoe UI" panose="020B0502040204020203" pitchFamily="34" charset="0"/>
              </a:rPr>
              <a:t>Bugs,bugs</a:t>
            </a:r>
            <a:br>
              <a:rPr lang="en-US" altLang="zh-TW" dirty="0">
                <a:cs typeface="Segoe UI" panose="020B0502040204020203" pitchFamily="34" charset="0"/>
              </a:rPr>
            </a:br>
            <a:endParaRPr lang="zh-TW" altLang="en-US" dirty="0">
              <a:cs typeface="Segoe UI" panose="020B0502040204020203" pitchFamily="34" charset="0"/>
            </a:endParaRPr>
          </a:p>
        </p:txBody>
      </p:sp>
      <p:pic>
        <p:nvPicPr>
          <p:cNvPr id="5" name="圖形 4" descr="打開的書">
            <a:extLst>
              <a:ext uri="{FF2B5EF4-FFF2-40B4-BE49-F238E27FC236}">
                <a16:creationId xmlns:a16="http://schemas.microsoft.com/office/drawing/2014/main" id="{DEFE964D-9F1C-4F69-ADD3-0E1AB324E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880360"/>
            <a:ext cx="1097280" cy="109728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072FAC-EEE9-4F26-A784-BC07EACCB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434" y="3715966"/>
            <a:ext cx="5019472" cy="25097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CN" sz="5400" dirty="0">
                <a:cs typeface="Segoe UI" panose="020B0502040204020203" pitchFamily="34" charset="0"/>
              </a:rPr>
              <a:t>Frustrated!</a:t>
            </a:r>
          </a:p>
          <a:p>
            <a:pPr marL="0" indent="0">
              <a:buNone/>
            </a:pPr>
            <a:r>
              <a:rPr lang="zh-CN" altLang="en-US" sz="5400" dirty="0">
                <a:cs typeface="Segoe UI" panose="020B0502040204020203" pitchFamily="34" charset="0"/>
              </a:rPr>
              <a:t>甩噻，</a:t>
            </a:r>
            <a:endParaRPr lang="en-US" altLang="zh-CN" sz="5400" dirty="0"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zh-CN" altLang="en-US" sz="5400" dirty="0">
                <a:cs typeface="Segoe UI" panose="020B0502040204020203" pitchFamily="34" charset="0"/>
              </a:rPr>
              <a:t>又系我？甩噻</a:t>
            </a:r>
            <a:r>
              <a:rPr lang="en-US" altLang="zh-CN" sz="5400" dirty="0">
                <a:cs typeface="Segoe UI" panose="020B0502040204020203" pitchFamily="34" charset="0"/>
              </a:rPr>
              <a:t>…</a:t>
            </a:r>
            <a:endParaRPr lang="zh-TW" altLang="en-US" sz="5400" dirty="0">
              <a:cs typeface="Segoe UI" panose="020B0502040204020203" pitchFamily="34" charset="0"/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35127EDA-5861-47AB-8729-620CFC7DA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8F6D58-1A39-41ED-99F7-0CE9F03B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59" y="0"/>
            <a:ext cx="5406902" cy="1469965"/>
          </a:xfrm>
        </p:spPr>
        <p:txBody>
          <a:bodyPr rtlCol="0" anchor="ctr">
            <a:normAutofit/>
          </a:bodyPr>
          <a:lstStyle/>
          <a:p>
            <a:pPr rtl="0"/>
            <a:r>
              <a:rPr lang="zh-CN" altLang="en-US" dirty="0">
                <a:cs typeface="Segoe UI" panose="020B0502040204020203" pitchFamily="34" charset="0"/>
              </a:rPr>
              <a:t>女子有淚，不輕彈</a:t>
            </a:r>
            <a:endParaRPr lang="zh-TW" altLang="en-US" dirty="0">
              <a:cs typeface="Segoe UI" panose="020B0502040204020203" pitchFamily="34" charset="0"/>
            </a:endParaRPr>
          </a:p>
        </p:txBody>
      </p:sp>
      <p:pic>
        <p:nvPicPr>
          <p:cNvPr id="4" name="圖形 3" descr="聊天">
            <a:extLst>
              <a:ext uri="{FF2B5EF4-FFF2-40B4-BE49-F238E27FC236}">
                <a16:creationId xmlns:a16="http://schemas.microsoft.com/office/drawing/2014/main" id="{AEE98CC8-0F49-4433-9FD0-35E20C04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880360"/>
            <a:ext cx="1097280" cy="109728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F933A4-33C5-4102-BBB0-9B15EFF2F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54" y="1469965"/>
            <a:ext cx="4102021" cy="16887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4800" dirty="0">
                <a:cs typeface="Segoe UI" panose="020B0502040204020203" pitchFamily="34" charset="0"/>
              </a:rPr>
              <a:t>平頭哥故事</a:t>
            </a:r>
            <a:endParaRPr lang="zh-TW" altLang="en-US" sz="4800" dirty="0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590430A8-7125-464C-98BA-3409573D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519EB6-BE61-0E45-C82C-34F9E7D59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034" y="1289838"/>
            <a:ext cx="7605907" cy="42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0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E5079-B185-4DE0-AF2C-AE4B7709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8" y="0"/>
            <a:ext cx="4047898" cy="5758774"/>
          </a:xfrm>
        </p:spPr>
        <p:txBody>
          <a:bodyPr rtlCol="0" anchor="ctr"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For loop</a:t>
            </a:r>
            <a:r>
              <a:rPr lang="zh-CN" altLang="en-US" dirty="0">
                <a:solidFill>
                  <a:srgbClr val="FF0000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：</a:t>
            </a:r>
            <a:br>
              <a:rPr lang="en-US" altLang="zh-TW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br>
              <a:rPr lang="en-US" altLang="zh-TW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r>
              <a:rPr lang="zh-TW" altLang="en-US" sz="4000" dirty="0">
                <a:solidFill>
                  <a:srgbClr val="7030A0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評估</a:t>
            </a:r>
            <a:r>
              <a:rPr lang="zh-CN" altLang="en-US" sz="4000" dirty="0">
                <a:solidFill>
                  <a:srgbClr val="7030A0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精力分配</a:t>
            </a:r>
            <a:br>
              <a:rPr lang="en-US" altLang="zh-CN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r>
              <a:rPr lang="en-US" altLang="zh-CN" dirty="0">
                <a:latin typeface="Franklin Gothic Book" panose="020B0503020102020204" pitchFamily="34" charset="0"/>
                <a:cs typeface="Segoe UI" panose="020B0502040204020203" pitchFamily="34" charset="0"/>
              </a:rPr>
              <a:t>Decision maker</a:t>
            </a:r>
            <a:br>
              <a:rPr lang="en-US" altLang="zh-CN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br>
              <a:rPr lang="en-US" altLang="zh-CN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r>
              <a:rPr lang="zh-CN" altLang="en-US" dirty="0">
                <a:latin typeface="Franklin Gothic Book" panose="020B0503020102020204" pitchFamily="34" charset="0"/>
                <a:cs typeface="Segoe UI" panose="020B0502040204020203" pitchFamily="34" charset="0"/>
              </a:rPr>
              <a:t>每</a:t>
            </a:r>
            <a:r>
              <a:rPr lang="en-US" altLang="zh-CN" dirty="0">
                <a:latin typeface="Franklin Gothic Book" panose="020B0503020102020204" pitchFamily="34" charset="0"/>
                <a:cs typeface="Segoe UI" panose="020B0502040204020203" pitchFamily="34" charset="0"/>
              </a:rPr>
              <a:t>30</a:t>
            </a:r>
            <a:r>
              <a:rPr lang="zh-CN" altLang="en-US" dirty="0">
                <a:latin typeface="Franklin Gothic Book" panose="020B0503020102020204" pitchFamily="34" charset="0"/>
                <a:cs typeface="Segoe UI" panose="020B0502040204020203" pitchFamily="34" charset="0"/>
              </a:rPr>
              <a:t>分鐘  </a:t>
            </a:r>
            <a:br>
              <a:rPr lang="en-US" altLang="zh-CN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r>
              <a:rPr lang="zh-CN" altLang="en-US" dirty="0">
                <a:latin typeface="Franklin Gothic Book" panose="020B0503020102020204" pitchFamily="34" charset="0"/>
                <a:cs typeface="Segoe UI" panose="020B0502040204020203" pitchFamily="34" charset="0"/>
              </a:rPr>
              <a:t>安排滿滿</a:t>
            </a:r>
            <a:endParaRPr lang="zh-TW" altLang="en-US" dirty="0"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17062073-5027-4AA3-AB16-4D2C8C505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4EB7DD-ECEA-64B6-5F98-7761FF3EC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456" y="4864"/>
            <a:ext cx="3222481" cy="70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3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48CF1-C72A-4313-8FC7-BF6DD464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37" y="535484"/>
            <a:ext cx="6061494" cy="2159751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>
                <a:solidFill>
                  <a:srgbClr val="7030A0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多謝：衛龍</a:t>
            </a:r>
            <a:r>
              <a:rPr lang="en-US" altLang="zh-TW" dirty="0">
                <a:solidFill>
                  <a:srgbClr val="7030A0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Sir</a:t>
            </a:r>
            <a:br>
              <a:rPr lang="en-US" altLang="zh-TW" dirty="0">
                <a:solidFill>
                  <a:srgbClr val="7030A0"/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    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多謝：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Franklin Gothic Book" panose="020B0503020102020204" pitchFamily="34" charset="0"/>
                <a:cs typeface="Segoe UI" panose="020B0502040204020203" pitchFamily="34" charset="0"/>
              </a:rPr>
              <a:t>各位同學鼓励</a:t>
            </a:r>
            <a:endParaRPr lang="zh-tw" dirty="0">
              <a:solidFill>
                <a:schemeClr val="accent4">
                  <a:lumMod val="50000"/>
                </a:schemeClr>
              </a:solidFill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圖形 3" descr="黑板">
            <a:extLst>
              <a:ext uri="{FF2B5EF4-FFF2-40B4-BE49-F238E27FC236}">
                <a16:creationId xmlns:a16="http://schemas.microsoft.com/office/drawing/2014/main" id="{A4298283-DDB8-4365-95A1-90935E16B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880360"/>
            <a:ext cx="1097280" cy="1097280"/>
          </a:xfrm>
          <a:prstGeom prst="rect">
            <a:avLst/>
          </a:prstGeo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856D755-2374-40B4-B692-603C5E927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767" y="4162765"/>
            <a:ext cx="4371551" cy="22927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理念：學生成功</a:t>
            </a:r>
            <a:endParaRPr lang="en-US" altLang="zh-CN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rtl="0"/>
            <a:r>
              <a:rPr lang="zh-CN" alt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才是老師的成功</a:t>
            </a:r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B6C7BDF7-D7AC-4209-A6A9-11B953F8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F91A116-4E4C-31F4-CD92-6864866CC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0" y="194553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9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E94E-C786-8457-5405-2891BDF5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36" y="-536259"/>
            <a:ext cx="3798094" cy="39243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感謝老師</a:t>
            </a:r>
            <a:br>
              <a:rPr lang="en-US" altLang="zh-CN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</a:b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營造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了一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學習環境</a:t>
            </a:r>
            <a:br>
              <a:rPr lang="en-US" altLang="zh-CN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</a:b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感謝您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定義好的規則與協定，</a:t>
            </a:r>
            <a:br>
              <a:rPr lang="en-US" altLang="zh-TW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</a:b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讓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學習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者可整合與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自己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不同的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能力</a:t>
            </a:r>
            <a:endParaRPr lang="zh-TW" altLang="en-US" dirty="0">
              <a:solidFill>
                <a:schemeClr val="accent4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5" name="標題 11">
            <a:extLst>
              <a:ext uri="{FF2B5EF4-FFF2-40B4-BE49-F238E27FC236}">
                <a16:creationId xmlns:a16="http://schemas.microsoft.com/office/drawing/2014/main" id="{03BD4B8C-2A94-F6D4-3E3D-4272D02997C6}"/>
              </a:ext>
            </a:extLst>
          </p:cNvPr>
          <p:cNvSpPr txBox="1">
            <a:spLocks/>
          </p:cNvSpPr>
          <p:nvPr/>
        </p:nvSpPr>
        <p:spPr>
          <a:xfrm>
            <a:off x="335756" y="191770"/>
            <a:ext cx="11856244" cy="758824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B24FB68-A33A-4107-E2B8-B4DCC4B838BC}"/>
              </a:ext>
            </a:extLst>
          </p:cNvPr>
          <p:cNvSpPr txBox="1">
            <a:spLocks/>
          </p:cNvSpPr>
          <p:nvPr/>
        </p:nvSpPr>
        <p:spPr>
          <a:xfrm>
            <a:off x="5229423" y="1389382"/>
            <a:ext cx="7275514" cy="516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CN" altLang="en-US" dirty="0">
                <a:cs typeface="Segoe UI" panose="020B0502040204020203" pitchFamily="34" charset="0"/>
              </a:rPr>
              <a:t>自己做</a:t>
            </a:r>
            <a:r>
              <a:rPr lang="en-US" altLang="zh-CN" dirty="0">
                <a:cs typeface="Segoe UI" panose="020B0502040204020203" pitchFamily="34" charset="0"/>
              </a:rPr>
              <a:t>.</a:t>
            </a:r>
            <a:br>
              <a:rPr lang="en-US" altLang="zh-CN" dirty="0">
                <a:cs typeface="Segoe UI" panose="020B0502040204020203" pitchFamily="34" charset="0"/>
              </a:rPr>
            </a:br>
            <a:r>
              <a:rPr lang="zh-CN" altLang="en-US" dirty="0">
                <a:cs typeface="Segoe UI" panose="020B0502040204020203" pitchFamily="34" charset="0"/>
              </a:rPr>
              <a:t>成為更好的自己</a:t>
            </a:r>
            <a:r>
              <a:rPr lang="en-US" altLang="zh-CN" dirty="0">
                <a:cs typeface="Segoe UI" panose="020B0502040204020203" pitchFamily="34" charset="0"/>
              </a:rPr>
              <a:t>.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揼吓揼吓，又揼到啲嘢出嚟！</a:t>
            </a:r>
            <a:endParaRPr lang="en-US" altLang="zh-CN" dirty="0">
              <a:cs typeface="Segoe UI" panose="020B0502040204020203" pitchFamily="34" charset="0"/>
            </a:endParaRPr>
          </a:p>
          <a:p>
            <a:r>
              <a:rPr lang="zh-CN" altLang="en-US" dirty="0">
                <a:cs typeface="Segoe UI" panose="020B0502040204020203" pitchFamily="34" charset="0"/>
              </a:rPr>
              <a:t>原來自己好叻！</a:t>
            </a:r>
            <a:endParaRPr lang="en-US" altLang="zh-CN" dirty="0">
              <a:cs typeface="Segoe UI" panose="020B0502040204020203" pitchFamily="34" charset="0"/>
            </a:endParaRPr>
          </a:p>
          <a:p>
            <a:br>
              <a:rPr lang="en-US" altLang="zh-CN" dirty="0">
                <a:cs typeface="Segoe UI" panose="020B0502040204020203" pitchFamily="34" charset="0"/>
              </a:rPr>
            </a:br>
            <a:r>
              <a:rPr lang="zh-CN" altLang="en-US" dirty="0">
                <a:cs typeface="Segoe UI" panose="020B0502040204020203" pitchFamily="34" charset="0"/>
              </a:rPr>
              <a:t>愿各位，學多一技之之長，</a:t>
            </a:r>
            <a:endParaRPr lang="en-US" altLang="zh-CN" dirty="0">
              <a:cs typeface="Segoe UI" panose="020B0502040204020203" pitchFamily="34" charset="0"/>
            </a:endParaRPr>
          </a:p>
          <a:p>
            <a:r>
              <a:rPr lang="zh-CN" altLang="en-US" dirty="0">
                <a:cs typeface="Segoe UI" panose="020B0502040204020203" pitchFamily="34" charset="0"/>
              </a:rPr>
              <a:t>不需要在意負面評價，</a:t>
            </a:r>
            <a:br>
              <a:rPr lang="en-US" altLang="zh-CN" dirty="0">
                <a:cs typeface="Segoe UI" panose="020B0502040204020203" pitchFamily="34" charset="0"/>
              </a:rPr>
            </a:br>
            <a:r>
              <a:rPr lang="zh-CN" altLang="en-US" dirty="0">
                <a:cs typeface="Segoe UI" panose="020B0502040204020203" pitchFamily="34" charset="0"/>
              </a:rPr>
              <a:t>不需患得失</a:t>
            </a:r>
            <a:r>
              <a:rPr lang="en-US" altLang="zh-CN" dirty="0">
                <a:cs typeface="Segoe UI" panose="020B0502040204020203" pitchFamily="34" charset="0"/>
              </a:rPr>
              <a:t>.</a:t>
            </a:r>
            <a:br>
              <a:rPr lang="en-US" altLang="zh-CN" dirty="0">
                <a:cs typeface="Segoe UI" panose="020B0502040204020203" pitchFamily="34" charset="0"/>
              </a:rPr>
            </a:br>
            <a:r>
              <a:rPr lang="zh-CN" altLang="en-US" dirty="0">
                <a:cs typeface="Segoe UI" panose="020B0502040204020203" pitchFamily="34" charset="0"/>
              </a:rPr>
              <a:t>因我地確信自己只要坚持，一定能做到：</a:t>
            </a:r>
            <a:endParaRPr lang="en-US" altLang="zh-CN" dirty="0">
              <a:cs typeface="Segoe UI" panose="020B0502040204020203" pitchFamily="34" charset="0"/>
            </a:endParaRPr>
          </a:p>
          <a:p>
            <a:r>
              <a:rPr lang="en-US" altLang="zh-CN" dirty="0">
                <a:cs typeface="Segoe UI" panose="020B0502040204020203" pitchFamily="34" charset="0"/>
              </a:rPr>
              <a:t>      </a:t>
            </a:r>
          </a:p>
          <a:p>
            <a:r>
              <a:rPr lang="en-US" altLang="zh-CN" dirty="0">
                <a:cs typeface="Segoe UI" panose="020B0502040204020203" pitchFamily="34" charset="0"/>
              </a:rPr>
              <a:t>            </a:t>
            </a:r>
            <a:r>
              <a:rPr lang="zh-CN" altLang="en-US" dirty="0">
                <a:cs typeface="Segoe UI" panose="020B0502040204020203" pitchFamily="34" charset="0"/>
              </a:rPr>
              <a:t>也确實，值得拥有！</a:t>
            </a:r>
            <a:endParaRPr lang="zh-TW" altLang="en-US" dirty="0"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896625D-D436-7DC2-BD08-269DAC5AD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937" y="1714499"/>
            <a:ext cx="7694613" cy="472439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133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3758A3-1C1B-26BD-35DC-F36D5B86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accent2">
                    <a:lumMod val="75000"/>
                  </a:schemeClr>
                </a:solidFill>
              </a:rPr>
              <a:t>感謝老師</a:t>
            </a:r>
            <a:r>
              <a:rPr lang="zh-CN" altLang="en-US" sz="6000" dirty="0">
                <a:solidFill>
                  <a:schemeClr val="accent2">
                    <a:lumMod val="75000"/>
                  </a:schemeClr>
                </a:solidFill>
              </a:rPr>
              <a:t>：</a:t>
            </a:r>
            <a:endParaRPr lang="zh-TW" altLang="en-US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7F2ADDE7-9B05-C069-063F-83DD0A3CF5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390" b="2039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11754A-BD69-F582-0C25-326405939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1251" y="2057400"/>
            <a:ext cx="4140774" cy="381158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	</a:t>
            </a:r>
            <a:r>
              <a:rPr lang="zh-CN" altLang="en-US" sz="3600" dirty="0"/>
              <a:t>中午別只吃兩蛋</a:t>
            </a:r>
            <a:endParaRPr lang="en-US" altLang="zh-CN" sz="3600" dirty="0"/>
          </a:p>
          <a:p>
            <a:r>
              <a:rPr lang="zh-CN" altLang="en-US" sz="3600" dirty="0"/>
              <a:t>千萬注意飲食均衡，</a:t>
            </a:r>
            <a:endParaRPr lang="en-US" altLang="zh-CN" sz="3600" dirty="0"/>
          </a:p>
          <a:p>
            <a:r>
              <a:rPr lang="zh-CN" altLang="en-US" sz="3600" dirty="0"/>
              <a:t>您要保重自己，</a:t>
            </a:r>
            <a:endParaRPr lang="en-US" altLang="zh-CN" sz="3600" dirty="0"/>
          </a:p>
          <a:p>
            <a:r>
              <a:rPr lang="zh-CN" altLang="en-US" sz="3600" dirty="0"/>
              <a:t>    才可以給學生足夠時間，</a:t>
            </a:r>
            <a:endParaRPr lang="en-US" altLang="zh-CN" sz="3600" dirty="0"/>
          </a:p>
          <a:p>
            <a:r>
              <a:rPr lang="zh-CN" altLang="en-US" sz="3600" dirty="0"/>
              <a:t>領略您課程的精髓</a:t>
            </a:r>
            <a:endParaRPr lang="en-US" altLang="zh-CN" sz="3600" dirty="0"/>
          </a:p>
          <a:p>
            <a:r>
              <a:rPr lang="zh-CN" altLang="en-US" sz="3600" dirty="0"/>
              <a:t>報讀您下一個課程！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77366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8469_TF44781794_Win32" id="{493A27F7-D852-4571-900D-FF8A911D95C5}" vid="{861D93B1-2D92-411A-91BA-E311F4854BD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研究簡報</Template>
  <TotalTime>136</TotalTime>
  <Words>1186</Words>
  <Application>Microsoft Office PowerPoint</Application>
  <PresentationFormat>寬螢幕</PresentationFormat>
  <Paragraphs>89</Paragraphs>
  <Slides>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Microsoft JhengHei UI</vt:lpstr>
      <vt:lpstr>Arial</vt:lpstr>
      <vt:lpstr>Franklin Gothic Book</vt:lpstr>
      <vt:lpstr>Segoe UI</vt:lpstr>
      <vt:lpstr>Office 佈景主題</vt:lpstr>
      <vt:lpstr>箭逹自駕游           --江月英 21號 Grace Kong</vt:lpstr>
      <vt:lpstr>使用撰寫工具:Html， CSS， Bootstrap，JS</vt:lpstr>
      <vt:lpstr>Bugs,bugs </vt:lpstr>
      <vt:lpstr>女子有淚，不輕彈</vt:lpstr>
      <vt:lpstr>For loop：  評估精力分配 Decision maker  每30分鐘   安排滿滿</vt:lpstr>
      <vt:lpstr>多謝：衛龍Sir     多謝：各位同學鼓励</vt:lpstr>
      <vt:lpstr>感謝老師 營造了一學習環境 感謝您定義好的規則與協定， 讓學習者可整合與自己不同的能力</vt:lpstr>
      <vt:lpstr>感謝老師：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chau ming tong</dc:creator>
  <cp:lastModifiedBy>chau ming tong</cp:lastModifiedBy>
  <cp:revision>10</cp:revision>
  <dcterms:created xsi:type="dcterms:W3CDTF">2024-08-25T11:56:51Z</dcterms:created>
  <dcterms:modified xsi:type="dcterms:W3CDTF">2024-08-30T04:30:22Z</dcterms:modified>
</cp:coreProperties>
</file>